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Montserrat SemiBold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  <p:embeddedFont>
      <p:font typeface="Montserrat Medium"/>
      <p:regular r:id="rId30"/>
      <p:bold r:id="rId31"/>
      <p:italic r:id="rId32"/>
      <p:boldItalic r:id="rId33"/>
    </p:embeddedFont>
    <p:embeddedFont>
      <p:font typeface="Montserrat Light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A1E900A-E81C-421F-9821-8990EF73D9FE}">
  <a:tblStyle styleId="{CA1E900A-E81C-421F-9821-8990EF73D9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SemiBold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MontserratSemiBold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bold.fntdata"/><Relationship Id="rId30" Type="http://schemas.openxmlformats.org/officeDocument/2006/relationships/font" Target="fonts/MontserratMedium-regular.fntdata"/><Relationship Id="rId11" Type="http://schemas.openxmlformats.org/officeDocument/2006/relationships/slide" Target="slides/slide5.xml"/><Relationship Id="rId33" Type="http://schemas.openxmlformats.org/officeDocument/2006/relationships/font" Target="fonts/MontserratMedium-bold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Medium-italic.fntdata"/><Relationship Id="rId13" Type="http://schemas.openxmlformats.org/officeDocument/2006/relationships/slide" Target="slides/slide7.xml"/><Relationship Id="rId35" Type="http://schemas.openxmlformats.org/officeDocument/2006/relationships/font" Target="fonts/MontserratLight-bold.fntdata"/><Relationship Id="rId12" Type="http://schemas.openxmlformats.org/officeDocument/2006/relationships/slide" Target="slides/slide6.xml"/><Relationship Id="rId34" Type="http://schemas.openxmlformats.org/officeDocument/2006/relationships/font" Target="fonts/MontserratLight-regular.fntdata"/><Relationship Id="rId15" Type="http://schemas.openxmlformats.org/officeDocument/2006/relationships/slide" Target="slides/slide9.xml"/><Relationship Id="rId37" Type="http://schemas.openxmlformats.org/officeDocument/2006/relationships/font" Target="fonts/MontserratLight-boldItalic.fntdata"/><Relationship Id="rId14" Type="http://schemas.openxmlformats.org/officeDocument/2006/relationships/slide" Target="slides/slide8.xml"/><Relationship Id="rId36" Type="http://schemas.openxmlformats.org/officeDocument/2006/relationships/font" Target="fonts/MontserratLight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MontserratSemiBold-bold.fntdata"/><Relationship Id="rId18" Type="http://schemas.openxmlformats.org/officeDocument/2006/relationships/font" Target="fonts/MontserratSemiBol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207acc8619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207acc8619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207acc8619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207acc8619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207acc861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207acc861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207acc8619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207acc8619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207acc8619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207acc8619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20c5c5fb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20c5c5fb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20c5c5fb9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20c5c5fb9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414750" y="2137650"/>
            <a:ext cx="5247900" cy="8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latin typeface="Montserrat SemiBold"/>
                <a:ea typeface="Montserrat SemiBold"/>
                <a:cs typeface="Montserrat SemiBold"/>
                <a:sym typeface="Montserrat SemiBold"/>
              </a:rPr>
              <a:t>Команда 37 МФТИ 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683400" cy="7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Оценка технологического риска внедрения релизов ПО для ETL и DWH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6"/>
          <p:cNvSpPr txBox="1"/>
          <p:nvPr>
            <p:ph idx="2" type="title"/>
          </p:nvPr>
        </p:nvSpPr>
        <p:spPr>
          <a:xfrm>
            <a:off x="1433225" y="370000"/>
            <a:ext cx="71943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Демонстрация работы</a:t>
            </a:r>
            <a:endParaRPr sz="2400"/>
          </a:p>
        </p:txBody>
      </p:sp>
      <p:sp>
        <p:nvSpPr>
          <p:cNvPr id="318" name="Google Shape;318;p26"/>
          <p:cNvSpPr txBox="1"/>
          <p:nvPr>
            <p:ph idx="4294967295" type="body"/>
          </p:nvPr>
        </p:nvSpPr>
        <p:spPr>
          <a:xfrm>
            <a:off x="1433225" y="2369550"/>
            <a:ext cx="5655000" cy="4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https://github.com/commit-impact-metrics/dvc-dev-example</a:t>
            </a: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7"/>
          <p:cNvSpPr txBox="1"/>
          <p:nvPr>
            <p:ph type="title"/>
          </p:nvPr>
        </p:nvSpPr>
        <p:spPr>
          <a:xfrm>
            <a:off x="3727800" y="2225550"/>
            <a:ext cx="16884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/>
        </p:nvSpPr>
        <p:spPr>
          <a:xfrm>
            <a:off x="1266900" y="353025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Состав команды и роли</a:t>
            </a:r>
            <a:endParaRPr sz="24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5" name="Google Shape;235;p18"/>
          <p:cNvSpPr txBox="1"/>
          <p:nvPr>
            <p:ph idx="4294967295" type="body"/>
          </p:nvPr>
        </p:nvSpPr>
        <p:spPr>
          <a:xfrm>
            <a:off x="1266905" y="1177300"/>
            <a:ext cx="62472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Team Lead Никита Ломов: координация проекта</a:t>
            </a: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descr="preencoded.png" id="236" name="Google Shape;23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915" y="1075463"/>
            <a:ext cx="566976" cy="5669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7" name="Google Shape;23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9915" y="1960288"/>
            <a:ext cx="566976" cy="5669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8" name="Google Shape;23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9915" y="2845113"/>
            <a:ext cx="566976" cy="5669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9" name="Google Shape;239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9915" y="3729938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8"/>
          <p:cNvSpPr txBox="1"/>
          <p:nvPr>
            <p:ph idx="4294967295" type="body"/>
          </p:nvPr>
        </p:nvSpPr>
        <p:spPr>
          <a:xfrm>
            <a:off x="1266905" y="2062150"/>
            <a:ext cx="62472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 Light"/>
                <a:ea typeface="Montserrat Light"/>
                <a:cs typeface="Montserrat Light"/>
                <a:sym typeface="Montserrat Light"/>
              </a:rPr>
              <a:t>Разработчик Андрей Гриценко: реализация программы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41" name="Google Shape;241;p18"/>
          <p:cNvSpPr txBox="1"/>
          <p:nvPr>
            <p:ph idx="4294967295" type="body"/>
          </p:nvPr>
        </p:nvSpPr>
        <p:spPr>
          <a:xfrm>
            <a:off x="1266899" y="2958000"/>
            <a:ext cx="78771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latin typeface="Montserrat Light"/>
                <a:ea typeface="Montserrat Light"/>
                <a:cs typeface="Montserrat Light"/>
                <a:sym typeface="Montserrat Light"/>
              </a:rPr>
              <a:t>Аналитик Анастасия Токарева: разработка метрик качества данных.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42" name="Google Shape;242;p18"/>
          <p:cNvSpPr txBox="1"/>
          <p:nvPr>
            <p:ph idx="4294967295" type="body"/>
          </p:nvPr>
        </p:nvSpPr>
        <p:spPr>
          <a:xfrm>
            <a:off x="1266899" y="3848350"/>
            <a:ext cx="78771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latin typeface="Montserrat Light"/>
                <a:ea typeface="Montserrat Light"/>
                <a:cs typeface="Montserrat Light"/>
                <a:sym typeface="Montserrat Light"/>
              </a:rPr>
              <a:t>Аналитик Владимир Ульзутуев разработка метрик оценки бизнес-рисков.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/>
          <p:nvPr>
            <p:ph type="title"/>
          </p:nvPr>
        </p:nvSpPr>
        <p:spPr>
          <a:xfrm>
            <a:off x="1297500" y="393750"/>
            <a:ext cx="70389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 Medium"/>
                <a:ea typeface="Montserrat Medium"/>
                <a:cs typeface="Montserrat Medium"/>
                <a:sym typeface="Montserrat Medium"/>
              </a:rPr>
              <a:t>Наше решение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8" name="Google Shape;248;p19"/>
          <p:cNvSpPr txBox="1"/>
          <p:nvPr/>
        </p:nvSpPr>
        <p:spPr>
          <a:xfrm>
            <a:off x="1316525" y="1487100"/>
            <a:ext cx="12456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Задача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49" name="Google Shape;249;p19"/>
          <p:cNvSpPr txBox="1"/>
          <p:nvPr>
            <p:ph idx="1" type="body"/>
          </p:nvPr>
        </p:nvSpPr>
        <p:spPr>
          <a:xfrm>
            <a:off x="2562125" y="1307850"/>
            <a:ext cx="53781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Разработка алгоритма и программы для оценки технологического риска при внедрении новых релизов ПО, используемого в ETL-процедурах и расчетах в DWH.</a:t>
            </a: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50" name="Google Shape;250;p19"/>
          <p:cNvSpPr txBox="1"/>
          <p:nvPr/>
        </p:nvSpPr>
        <p:spPr>
          <a:xfrm>
            <a:off x="1297500" y="3167550"/>
            <a:ext cx="12456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51" name="Google Shape;251;p19"/>
          <p:cNvSpPr txBox="1"/>
          <p:nvPr>
            <p:ph idx="1" type="body"/>
          </p:nvPr>
        </p:nvSpPr>
        <p:spPr>
          <a:xfrm>
            <a:off x="2562125" y="2327250"/>
            <a:ext cx="53781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Бизнес-аналитики, </a:t>
            </a:r>
            <a:r>
              <a:rPr lang="ru">
                <a:latin typeface="Montserrat Light"/>
                <a:ea typeface="Montserrat Light"/>
                <a:cs typeface="Montserrat Light"/>
                <a:sym typeface="Montserrat Light"/>
              </a:rPr>
              <a:t>аналитики данных, </a:t>
            </a:r>
            <a:r>
              <a:rPr lang="ru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Специалисты DevOps, разработчики хранилищ</a:t>
            </a: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52" name="Google Shape;252;p19"/>
          <p:cNvSpPr txBox="1"/>
          <p:nvPr/>
        </p:nvSpPr>
        <p:spPr>
          <a:xfrm>
            <a:off x="904800" y="2416950"/>
            <a:ext cx="16572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Аудитория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53" name="Google Shape;253;p19"/>
          <p:cNvSpPr txBox="1"/>
          <p:nvPr/>
        </p:nvSpPr>
        <p:spPr>
          <a:xfrm>
            <a:off x="1104450" y="3346800"/>
            <a:ext cx="14577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Решение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54" name="Google Shape;254;p19"/>
          <p:cNvSpPr txBox="1"/>
          <p:nvPr>
            <p:ph idx="1" type="body"/>
          </p:nvPr>
        </p:nvSpPr>
        <p:spPr>
          <a:xfrm>
            <a:off x="2562125" y="3167550"/>
            <a:ext cx="53781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Программа для анализа изменений данных между ветками в Git-репозитории на основе data version control и программа для комбинированной оценки риска</a:t>
            </a: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0"/>
          <p:cNvSpPr/>
          <p:nvPr/>
        </p:nvSpPr>
        <p:spPr>
          <a:xfrm>
            <a:off x="1334300" y="1054825"/>
            <a:ext cx="2868000" cy="14763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" name="Google Shape;260;p20"/>
          <p:cNvSpPr txBox="1"/>
          <p:nvPr/>
        </p:nvSpPr>
        <p:spPr>
          <a:xfrm>
            <a:off x="1334300" y="1054825"/>
            <a:ext cx="2868000" cy="14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Версионирование данных</a:t>
            </a:r>
            <a:br>
              <a:rPr lang="ru" sz="1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ru" sz="1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позволяет отслеживать изменения в данных, хранящихся в файлах, а также в моделях машинного обучения</a:t>
            </a:r>
            <a:endParaRPr sz="11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61" name="Google Shape;261;p20"/>
          <p:cNvSpPr txBox="1"/>
          <p:nvPr>
            <p:ph type="title"/>
          </p:nvPr>
        </p:nvSpPr>
        <p:spPr>
          <a:xfrm>
            <a:off x="3276000" y="289875"/>
            <a:ext cx="25920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Почему DVC?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0"/>
          <p:cNvSpPr/>
          <p:nvPr/>
        </p:nvSpPr>
        <p:spPr>
          <a:xfrm>
            <a:off x="1334300" y="2880775"/>
            <a:ext cx="2868000" cy="14763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p20"/>
          <p:cNvSpPr txBox="1"/>
          <p:nvPr/>
        </p:nvSpPr>
        <p:spPr>
          <a:xfrm>
            <a:off x="1334300" y="2880775"/>
            <a:ext cx="2868000" cy="14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Управление зависимостями</a:t>
            </a:r>
            <a:r>
              <a:rPr lang="ru" sz="1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и пайплайнами позволяет отслеживать, какие данные и код влияют на результат эксперимента, а также создавать пайплайны для автоматического выполнения шагов обработки данных.</a:t>
            </a:r>
            <a:endParaRPr sz="11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64" name="Google Shape;264;p20"/>
          <p:cNvSpPr/>
          <p:nvPr/>
        </p:nvSpPr>
        <p:spPr>
          <a:xfrm>
            <a:off x="4941700" y="1054825"/>
            <a:ext cx="2868000" cy="14763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" name="Google Shape;265;p20"/>
          <p:cNvSpPr txBox="1"/>
          <p:nvPr/>
        </p:nvSpPr>
        <p:spPr>
          <a:xfrm>
            <a:off x="4941700" y="1054825"/>
            <a:ext cx="2868000" cy="14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Отделение данных от кода</a:t>
            </a:r>
            <a:r>
              <a:rPr lang="ru" sz="1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позволяет отделить данные, которые </a:t>
            </a:r>
            <a:r>
              <a:rPr lang="ru" sz="1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хранятся</a:t>
            </a:r>
            <a:r>
              <a:rPr lang="ru" sz="1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во внешних хранилищах (например, S3, Google Drive, Azure Blob), а в репозитории Git сохраняются только метаданные, что сокращает размер репозитория.</a:t>
            </a:r>
            <a:endParaRPr sz="11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66" name="Google Shape;266;p20"/>
          <p:cNvSpPr/>
          <p:nvPr/>
        </p:nvSpPr>
        <p:spPr>
          <a:xfrm>
            <a:off x="4941700" y="2880775"/>
            <a:ext cx="2868000" cy="14763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20"/>
          <p:cNvSpPr txBox="1"/>
          <p:nvPr/>
        </p:nvSpPr>
        <p:spPr>
          <a:xfrm>
            <a:off x="4941550" y="2880775"/>
            <a:ext cx="2868000" cy="14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+Совместная работа</a:t>
            </a:r>
            <a:r>
              <a:rPr lang="ru" sz="1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с DVC легко работать в команде, отслеживая и синхронизируя данные, что актуально</a:t>
            </a:r>
            <a:endParaRPr sz="11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1"/>
          <p:cNvSpPr txBox="1"/>
          <p:nvPr>
            <p:ph type="title"/>
          </p:nvPr>
        </p:nvSpPr>
        <p:spPr>
          <a:xfrm>
            <a:off x="1437200" y="378900"/>
            <a:ext cx="74130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Артефакты аналитики качества данных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aphicFrame>
        <p:nvGraphicFramePr>
          <p:cNvPr id="273" name="Google Shape;273;p21"/>
          <p:cNvGraphicFramePr/>
          <p:nvPr/>
        </p:nvGraphicFramePr>
        <p:xfrm>
          <a:off x="382800" y="1454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{CA1E900A-E81C-421F-9821-8990EF73D9FE}</a:tableStyleId>
              </a:tblPr>
              <a:tblGrid>
                <a:gridCol w="1842700"/>
                <a:gridCol w="833200"/>
                <a:gridCol w="5791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Метрика</a:t>
                      </a:r>
                      <a:endParaRPr b="1"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Вес</a:t>
                      </a:r>
                      <a:endParaRPr b="1"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Обоснование</a:t>
                      </a:r>
                      <a:endParaRPr b="1"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Количество строк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30%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Добавление или удаление строк может указывать на значительные изменения в наборе данных, например, при добавлении новых записей или удалении старых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Количество колонок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20%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Изменения в структуре данных через добавление/удаление столбцов также могут быть важными, но не столь критичными, как изменения строк.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Доля дубликатов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20%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Хотя дубликаты и могут повлиять на результаты, если набор данных стабилен и содержит множество уникальных записей, их влияние можно считать умеренным.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Доля пустых полей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30%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Пустые значения могут значительно затруднить анализ, особенно если их много или они присутствуют в ключевых столбцах.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2"/>
          <p:cNvSpPr txBox="1"/>
          <p:nvPr>
            <p:ph type="title"/>
          </p:nvPr>
        </p:nvSpPr>
        <p:spPr>
          <a:xfrm>
            <a:off x="1433225" y="370000"/>
            <a:ext cx="71943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Вес качества данных в финальной оценке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79" name="Google Shape;279;p22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1025" y="1455829"/>
            <a:ext cx="4936500" cy="3052388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2"/>
          <p:cNvSpPr txBox="1"/>
          <p:nvPr/>
        </p:nvSpPr>
        <p:spPr>
          <a:xfrm>
            <a:off x="486475" y="1705000"/>
            <a:ext cx="2976600" cy="11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Все изменения измеряются в относительных величинах, что позволяет оценивать масштаб изменений независимо от размеров самих данных.</a:t>
            </a:r>
            <a:endParaRPr sz="13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Веса могут быть настроены пользователем через параметр weights, что позволяет адаптировать алгоритм под различные нужды анализа данных.</a:t>
            </a:r>
            <a:endParaRPr sz="13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3"/>
          <p:cNvSpPr txBox="1"/>
          <p:nvPr>
            <p:ph type="title"/>
          </p:nvPr>
        </p:nvSpPr>
        <p:spPr>
          <a:xfrm>
            <a:off x="1437200" y="378900"/>
            <a:ext cx="74130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Артефакты аналитики бизнес-метрик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aphicFrame>
        <p:nvGraphicFramePr>
          <p:cNvPr id="286" name="Google Shape;286;p23"/>
          <p:cNvGraphicFramePr/>
          <p:nvPr/>
        </p:nvGraphicFramePr>
        <p:xfrm>
          <a:off x="338275" y="1197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{CA1E900A-E81C-421F-9821-8990EF73D9FE}</a:tableStyleId>
              </a:tblPr>
              <a:tblGrid>
                <a:gridCol w="1842700"/>
                <a:gridCol w="833200"/>
                <a:gridCol w="5791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Метрика</a:t>
                      </a:r>
                      <a:endParaRPr b="1"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Вес (от БМ)</a:t>
                      </a:r>
                      <a:endParaRPr b="1"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Обоснование</a:t>
                      </a:r>
                      <a:endParaRPr b="1"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Критичность процесса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32</a:t>
                      </a: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%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Критичность процесса имеет наибольший вес, так как его сбой может сильно повлиять на бизнес и ключевые функции, требуя приоритетного внимания.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Сложность реализации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14</a:t>
                      </a: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%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Сложность реализации важна для оценки затрат и времени, но её вес меньше, так как её можно уменьшить при наличии достаточных ресурсов и технологий.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Чувствительность к ошибкам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18</a:t>
                      </a: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%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Высокая чувствительность к ошибкам требует повышенного внимания к качеству и тестированию, особенно в важных для бизнеса процессах.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Сложность интеграции с другими системами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18</a:t>
                      </a: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%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Сложность интеграции определяет риски взаимодействия с другими системами, но её можно минимизировать с помощью стандартных решений.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Срочность внедрения релиза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18%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Срочность внедрения учитывается для определения приоритетов, но она не имеет решающего значения, если процесс не критичен.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4"/>
          <p:cNvSpPr txBox="1"/>
          <p:nvPr>
            <p:ph type="title"/>
          </p:nvPr>
        </p:nvSpPr>
        <p:spPr>
          <a:xfrm>
            <a:off x="1437200" y="378900"/>
            <a:ext cx="74130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Артефакты аналитики командных метрик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aphicFrame>
        <p:nvGraphicFramePr>
          <p:cNvPr id="292" name="Google Shape;292;p24"/>
          <p:cNvGraphicFramePr/>
          <p:nvPr/>
        </p:nvGraphicFramePr>
        <p:xfrm>
          <a:off x="338275" y="1444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{CA1E900A-E81C-421F-9821-8990EF73D9FE}</a:tableStyleId>
              </a:tblPr>
              <a:tblGrid>
                <a:gridCol w="1842700"/>
                <a:gridCol w="833200"/>
                <a:gridCol w="5791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Метрика</a:t>
                      </a:r>
                      <a:endParaRPr b="1"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Вес (от КМ)</a:t>
                      </a:r>
                      <a:endParaRPr b="1"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Обоснование</a:t>
                      </a:r>
                      <a:endParaRPr b="1"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Опыт команды разработчиков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50</a:t>
                      </a: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%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Опыт команды имеет решающее значение, так как высокая квалификация и знания помогают эффективно решать сложные задачи и минимизировать риски при реализации проекта.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История прошлых ошибок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50</a:t>
                      </a: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%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История прошлых ошибок также важна, поскольку она позволяет учитывать прошлые проблемы и избегать повторения тех же ошибок, повышая надежность текущих решений.</a:t>
                      </a:r>
                      <a:endParaRPr sz="11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5"/>
          <p:cNvSpPr/>
          <p:nvPr/>
        </p:nvSpPr>
        <p:spPr>
          <a:xfrm>
            <a:off x="97925" y="1913875"/>
            <a:ext cx="1443600" cy="21483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" name="Google Shape;298;p25"/>
          <p:cNvSpPr/>
          <p:nvPr/>
        </p:nvSpPr>
        <p:spPr>
          <a:xfrm>
            <a:off x="1906075" y="1913875"/>
            <a:ext cx="1443600" cy="21483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9" name="Google Shape;299;p25"/>
          <p:cNvSpPr/>
          <p:nvPr/>
        </p:nvSpPr>
        <p:spPr>
          <a:xfrm>
            <a:off x="3779000" y="1913875"/>
            <a:ext cx="1443600" cy="21483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25"/>
          <p:cNvSpPr/>
          <p:nvPr/>
        </p:nvSpPr>
        <p:spPr>
          <a:xfrm>
            <a:off x="5651925" y="1913875"/>
            <a:ext cx="1443600" cy="21483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1" name="Google Shape;301;p25"/>
          <p:cNvSpPr/>
          <p:nvPr/>
        </p:nvSpPr>
        <p:spPr>
          <a:xfrm>
            <a:off x="7460075" y="1913875"/>
            <a:ext cx="1443600" cy="21483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25"/>
          <p:cNvSpPr txBox="1"/>
          <p:nvPr/>
        </p:nvSpPr>
        <p:spPr>
          <a:xfrm>
            <a:off x="97925" y="1913875"/>
            <a:ext cx="1443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main</a:t>
            </a:r>
            <a:endParaRPr sz="13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03" name="Google Shape;303;p25"/>
          <p:cNvSpPr txBox="1"/>
          <p:nvPr/>
        </p:nvSpPr>
        <p:spPr>
          <a:xfrm>
            <a:off x="1906075" y="1913875"/>
            <a:ext cx="1443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branches</a:t>
            </a:r>
            <a:endParaRPr sz="13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04" name="Google Shape;304;p25"/>
          <p:cNvSpPr txBox="1"/>
          <p:nvPr/>
        </p:nvSpPr>
        <p:spPr>
          <a:xfrm>
            <a:off x="3779000" y="1913875"/>
            <a:ext cx="1443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commits</a:t>
            </a:r>
            <a:endParaRPr sz="13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05" name="Google Shape;305;p25"/>
          <p:cNvSpPr txBox="1"/>
          <p:nvPr/>
        </p:nvSpPr>
        <p:spPr>
          <a:xfrm>
            <a:off x="5651925" y="1913875"/>
            <a:ext cx="1443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state</a:t>
            </a:r>
            <a:endParaRPr sz="13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06" name="Google Shape;306;p25"/>
          <p:cNvSpPr txBox="1"/>
          <p:nvPr/>
        </p:nvSpPr>
        <p:spPr>
          <a:xfrm>
            <a:off x="7460075" y="1913875"/>
            <a:ext cx="1443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utils</a:t>
            </a:r>
            <a:endParaRPr sz="13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07" name="Google Shape;307;p25"/>
          <p:cNvSpPr txBox="1"/>
          <p:nvPr/>
        </p:nvSpPr>
        <p:spPr>
          <a:xfrm>
            <a:off x="97925" y="2620050"/>
            <a:ext cx="1443600" cy="14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Точка входа</a:t>
            </a:r>
            <a:endParaRPr sz="13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08" name="Google Shape;308;p25"/>
          <p:cNvSpPr txBox="1"/>
          <p:nvPr/>
        </p:nvSpPr>
        <p:spPr>
          <a:xfrm>
            <a:off x="1906075" y="2620050"/>
            <a:ext cx="1443600" cy="14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Компонент для сравнения веток репозитория</a:t>
            </a:r>
            <a:endParaRPr sz="13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09" name="Google Shape;309;p25"/>
          <p:cNvSpPr txBox="1"/>
          <p:nvPr/>
        </p:nvSpPr>
        <p:spPr>
          <a:xfrm>
            <a:off x="3779000" y="2620050"/>
            <a:ext cx="1443600" cy="14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Компонент для анализа изменений между двумя коммитами</a:t>
            </a:r>
            <a:endParaRPr sz="13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10" name="Google Shape;310;p25"/>
          <p:cNvSpPr txBox="1"/>
          <p:nvPr/>
        </p:nvSpPr>
        <p:spPr>
          <a:xfrm>
            <a:off x="5651925" y="2620050"/>
            <a:ext cx="1443600" cy="14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Компонент для анализа состояния файлов в репозитории</a:t>
            </a:r>
            <a:endParaRPr sz="13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11" name="Google Shape;311;p25"/>
          <p:cNvSpPr txBox="1"/>
          <p:nvPr/>
        </p:nvSpPr>
        <p:spPr>
          <a:xfrm>
            <a:off x="7460075" y="2620050"/>
            <a:ext cx="1443600" cy="14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Набор утилит для работы с репозиториями и файлы</a:t>
            </a:r>
            <a:endParaRPr sz="13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12" name="Google Shape;312;p25"/>
          <p:cNvSpPr txBox="1"/>
          <p:nvPr>
            <p:ph type="title"/>
          </p:nvPr>
        </p:nvSpPr>
        <p:spPr>
          <a:xfrm>
            <a:off x="1433225" y="370000"/>
            <a:ext cx="71943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Архитектура программы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